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9"/>
  </p:notesMasterIdLst>
  <p:sldIdLst>
    <p:sldId id="256" r:id="rId2"/>
    <p:sldId id="33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7" r:id="rId60"/>
    <p:sldId id="318" r:id="rId61"/>
    <p:sldId id="338" r:id="rId62"/>
    <p:sldId id="319" r:id="rId63"/>
    <p:sldId id="323" r:id="rId64"/>
    <p:sldId id="329" r:id="rId65"/>
    <p:sldId id="314" r:id="rId66"/>
    <p:sldId id="315" r:id="rId67"/>
    <p:sldId id="316" r:id="rId68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Verdana" panose="020B060403050404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1OD_vqVoOFMPAC2EfebMdwnznTWz5hIgeaW91J5_yYq4/edi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mathematics-physics-for-computer-graphics/geometry/transforming-normals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blical_Hebrew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orah" TargetMode="External"/><Relationship Id="rId4" Type="http://schemas.openxmlformats.org/officeDocument/2006/relationships/hyperlink" Target="https://en.wikipedia.org/wiki/Genesis_1:3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e0e4c76e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ee0e4c76e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https://docs.google.com/forms/d/1OD_vqVoOFMPAC2EfebMdwnznTWz5hIgeaW91J5_yYq4/edit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ee0e4c76e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050d5c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e050d5c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ee050d5cb9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e0e4c76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e0e4c76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ee0e4c76e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4a0f3b2a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4a0f3b2a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f4a0f3b2a8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fd1094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fd1094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efd10948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4a0f3b2a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4a0f3b2a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f4a0f3b2a8_0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ee0e4c76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0f2f6c2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100f2f6c2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c0aa5670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ec0aa5670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c0aa5670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ec0aa5670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c0aa5670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ec0aa5670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6f0ad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e6f0ad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4a0f3b2a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4a0f3b2a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https://www.scratchapixel.com/lessons/mathematics-physics-for-computer-graphics/geometry/transforming-normals</a:t>
            </a:r>
            <a:r>
              <a:rPr lang="pt-BR"/>
              <a:t>   </a:t>
            </a:r>
            <a:endParaRPr/>
          </a:p>
        </p:txBody>
      </p:sp>
      <p:sp>
        <p:nvSpPr>
          <p:cNvPr id="757" name="Google Shape;757;gf4a0f3b2a8_0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"faça-se luz", "</a:t>
            </a:r>
            <a:r>
              <a:rPr lang="pt-BR" sz="1100" i="1">
                <a:highlight>
                  <a:srgbClr val="FFFFFF"/>
                </a:highlight>
              </a:rPr>
              <a:t>dixitque Deus fiat lux et facta est lux",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  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there be light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is an English translation 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Hebrew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יְהִי אוֹר‎ (</a:t>
            </a:r>
            <a:r>
              <a:rPr lang="pt-BR" sz="12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yehi 'or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found in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Genesis 1:3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Torah</a:t>
            </a:r>
            <a:r>
              <a:rPr lang="pt-BR" sz="12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95" name="Google Shape;9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58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y693FrzBTJNfAGpe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MgjVJogIbc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Box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gi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12: Cálculo de Iluminação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Percepções das Observações das Renderizações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Revisão: Vetor Normal</a:t>
            </a:r>
            <a:endParaRPr sz="480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FF"/>
                  </a:solidFill>
                </a:rPr>
                <a:t>r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𝛂</a:t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000FF"/>
                  </a:solidFill>
                </a:rPr>
                <a:t>P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</a:rPr>
                  <a:t>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38761D"/>
                    </a:solidFill>
                  </a:rPr>
                  <a:t>b</a:t>
                </a:r>
                <a:endParaRPr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50150" y="1370700"/>
            <a:ext cx="37689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Quando ela é perpendicular a duas retas concorrentes desse plano!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017200" y="1478050"/>
            <a:ext cx="4051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>
                <a:solidFill>
                  <a:schemeClr val="dk1"/>
                </a:solidFill>
              </a:rPr>
              <a:t>todas</a:t>
            </a:r>
            <a:r>
              <a:rPr lang="pt-BR" sz="1800">
                <a:solidFill>
                  <a:schemeClr val="dk1"/>
                </a:solidFill>
              </a:rPr>
              <a:t> as retas desse plano que passarem por P.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Dessa forma, r define uma direção que é perpendicular a todas as direções "contidas" no plano 𝛼.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essa direção é única! De fato, se r e s são retas perpendiculares a um mesmo plano, então elas são paralelas entre si.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Conclusão: a direção perpendicular a um plano caracteriza esse plano.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a diferença entre os termos </a:t>
            </a:r>
            <a:r>
              <a:rPr lang="pt-BR" sz="2400" b="1">
                <a:solidFill>
                  <a:srgbClr val="FF9900"/>
                </a:solidFill>
              </a:rPr>
              <a:t>perpendicular</a:t>
            </a:r>
            <a:r>
              <a:rPr lang="pt-BR" sz="2400">
                <a:solidFill>
                  <a:schemeClr val="dk1"/>
                </a:solidFill>
              </a:rPr>
              <a:t>, </a:t>
            </a:r>
            <a:r>
              <a:rPr lang="pt-BR" sz="2400" b="1">
                <a:solidFill>
                  <a:srgbClr val="FF9900"/>
                </a:solidFill>
              </a:rPr>
              <a:t>normal</a:t>
            </a:r>
            <a:r>
              <a:rPr lang="pt-BR" sz="2400">
                <a:solidFill>
                  <a:schemeClr val="dk1"/>
                </a:solidFill>
              </a:rPr>
              <a:t> e </a:t>
            </a:r>
            <a:r>
              <a:rPr lang="pt-BR" sz="2400" b="1">
                <a:solidFill>
                  <a:srgbClr val="FF9900"/>
                </a:solidFill>
              </a:rPr>
              <a:t>ortogonal</a:t>
            </a:r>
            <a:r>
              <a:rPr lang="pt-BR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>
                <a:solidFill>
                  <a:srgbClr val="C62305"/>
                </a:solidFill>
              </a:rPr>
              <a:t>perpendicularidade</a:t>
            </a:r>
            <a:r>
              <a:rPr lang="pt-BR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Se um vetor n tem a direção de uma reta r, perpendicular a um plano 𝛂, então dizemos que n é um </a:t>
            </a:r>
            <a:r>
              <a:rPr lang="pt-BR" sz="2400" b="1">
                <a:solidFill>
                  <a:srgbClr val="38761D"/>
                </a:solidFill>
              </a:rPr>
              <a:t>vetor normal</a:t>
            </a:r>
            <a:r>
              <a:rPr lang="pt-BR" sz="2400">
                <a:solidFill>
                  <a:schemeClr val="dk1"/>
                </a:solidFill>
              </a:rPr>
              <a:t> ao plano 𝛂.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Podemos usar as ideias desenvolvidas até aqui para escrever a equação de um plano!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Sabendo que n = (a,b,c) é um vetor normal a um plano 𝛂, esse plano fica determinado?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NÃO!</a:t>
            </a:r>
            <a:r>
              <a:rPr lang="pt-BR" sz="2400">
                <a:solidFill>
                  <a:schemeClr val="dk1"/>
                </a:solidFill>
              </a:rPr>
              <a:t> É preciso conhecer também um ponto do plano 𝛂. Seja (x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um ponto desse plano.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Os vetores n e (x - 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 -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 -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devem ser perpendiculares entre si. Dessa forma,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Como obter o vetor normal a um plano a partir de dois vetores desse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>
                <a:solidFill>
                  <a:srgbClr val="FF0000"/>
                </a:solidFill>
              </a:rPr>
              <a:t>PRODUTO VETORIAL!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Break</a:t>
            </a: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Adventures of André and Wally B. 1984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Aplicação ao cálculo de iluminação</a:t>
            </a:r>
            <a:endParaRPr sz="4800"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Face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74066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0</a:t>
            </a:r>
            <a:endParaRPr sz="190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1</a:t>
            </a:r>
            <a:endParaRPr sz="190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2</a:t>
            </a:r>
            <a:endParaRPr sz="190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0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1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0000"/>
                </a:solidFill>
              </a:rPr>
              <a:t>N</a:t>
            </a:r>
            <a:endParaRPr sz="1900" b="1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 de Luz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4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Pontual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Direcional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Spot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Char char="-"/>
            </a:pPr>
            <a:r>
              <a:rPr lang="pt-BR" sz="2200"/>
              <a:t>Ambiente</a:t>
            </a:r>
            <a:endParaRPr sz="2200"/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Pontual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Emite luz para todas as direções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Definida por uma posição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possui uma direção que caracterize ela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cai com o quadrado da distância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Decaimento da Luz Pontual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</a:t>
            </a:r>
            <a:endParaRPr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 / r</a:t>
            </a:r>
            <a:r>
              <a:rPr lang="pt-BR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Atenuação no X3D para luzes pontuais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Direcional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de luz paralelos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Posição da fonte de luz é irrelevante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Os raios de luz apontam para uma direção específica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constante, independente da distância</a:t>
            </a:r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Feedback real-time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262150" y="838975"/>
            <a:ext cx="8556600" cy="247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está gostando no curso que devemos fazer mais?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não está gostando e recomendaria que parássemos?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recomenda que começássemos a fazer nesse curso?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2228325" y="3661425"/>
            <a:ext cx="49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u="sng">
                <a:solidFill>
                  <a:schemeClr val="hlink"/>
                </a:solidFill>
                <a:hlinkClick r:id="rId3"/>
              </a:rPr>
              <a:t>https://forms.gle/y693FrzBTJNfAGpe8</a:t>
            </a:r>
            <a:r>
              <a:rPr lang="pt-BR" sz="2000" b="1"/>
              <a:t> </a:t>
            </a:r>
            <a:endParaRPr sz="20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Spot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partem de um ponto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Luz dispersa em um formato de cone em uma certa direção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Pode ter efeitos de penumbra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depende da distância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Ambiente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Um truque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Toda superfície recebe essa luz de forma uniforme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Cálculo Local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Calcular a luz refletida em direção à câmera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Parâmetros: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do visualizador (v)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Normal da Superfície (n)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da luz (l)</a:t>
            </a:r>
            <a:br>
              <a:rPr lang="pt-BR" sz="1800"/>
            </a:br>
            <a:r>
              <a:rPr lang="pt-BR" sz="1600"/>
              <a:t>para cada uma das luzes existentes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Parâmetros da superfície (cor, brilho, ...)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Cuidado para sempre trabalhar com todos os vetores normalizados.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Difusa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Na reflexão difusa a luz é espalhada uniformemente em todas as direções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A cor da superfície é a mesma olhando de qualquer direção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https://pt.wikipedia.org/wiki/Lei_do_Cosseno_de_Lambert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θ entre a direção de incidência da luz e a normal da superfície, reta perpendicular a esta."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>
                <a:solidFill>
                  <a:schemeClr val="dk1"/>
                </a:solidFill>
              </a:rPr>
              <a:t>é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aparência da cor e brilho independente da direção de visualização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Leva a uma aparência fosca</a:t>
            </a:r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 variando de 0 até 1</a:t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https://docs.arnoldrenderer.com/display/A5AFMUG/Diffuse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Intensidade depende da direção de visualização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Maior intensidade de brilho quando o ângulo de reflexão é o mesmo do ângulo de incidência em relação a normal da superfície.</a:t>
            </a:r>
            <a:endParaRPr/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Quando próximo ao ângulo de incidência, maior brilho.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"próximo" é medido pelo produto escalar dos vetores unitários.</a:t>
            </a:r>
            <a:endParaRPr/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>
                <a:solidFill>
                  <a:schemeClr val="dk1"/>
                </a:solidFill>
              </a:rPr>
              <a:t>especularidade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expoente de reflexão especular</a:t>
            </a:r>
            <a:endParaRPr sz="1800"/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maior p, brilho mais concentrado  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K</a:t>
            </a:r>
            <a:r>
              <a:rPr lang="pt-BR" sz="1800" b="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Saturada de Brilho</a:t>
            </a:r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Aumentar p irá estreitar a região saturada de brilho</a:t>
            </a:r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Cálculo de Iluminação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Reflexão/Iluminação Ambiente</a:t>
            </a:r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Reflexão/Iluminação que não depende de nada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 uma cor constante a superfície para compensar qualquer falta de iluminação, preenchendo regiões escurecidas</a:t>
            </a:r>
            <a:endParaRPr/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731674" y="3087064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5366776" y="435824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67746" y="3610347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63238" y="4156128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50858" y="3571728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de Reflexão Blinn-Phong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Ambiente    +      Difusa      +   Especular    = Reflexão Phong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Shading</a:t>
            </a:r>
            <a:r>
              <a:rPr lang="pt-BR"/>
              <a:t> em Malhas de Triângulos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Infelizmente não conheço nenhuma tradução adequada.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tradução usada é "sombreamento", mas fica estranha.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Prefiro "tonalização" mas não é muito usado</a:t>
            </a: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https://www.oxfordlearnersdictionaries.com/us/definition/english/shading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triângulo (flat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vértice ("Gouraud"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pixel ("Phong"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Tipo de Shading:          Flat           Gouraud         Phong</a:t>
            </a:r>
            <a:endParaRPr/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Happyman, http://cg2010studio.com/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Face</a:t>
            </a: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Vértice</a:t>
            </a:r>
            <a:endParaRPr/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Melhor obter normais da geometria desejada, por exemplo: uma esfera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Senão inferir as normais das faces dos triângulos</a:t>
            </a:r>
            <a:endParaRPr sz="1900"/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Proposta mais simples: Médias das normais das faces ao redor</a:t>
            </a:r>
            <a:endParaRPr sz="1900"/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0</a:t>
              </a:r>
              <a:endParaRPr baseline="-2500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1</a:t>
              </a:r>
              <a:endParaRPr baseline="-2500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2</a:t>
              </a:r>
              <a:endParaRPr baseline="-2500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3</a:t>
              </a:r>
              <a:endParaRPr baseline="-2500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4</a:t>
              </a:r>
              <a:endParaRPr baseline="-2500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5</a:t>
              </a:r>
              <a:endParaRPr baseline="-2500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>
                  <a:solidFill>
                    <a:schemeClr val="dk1"/>
                  </a:solidFill>
                </a:rPr>
                <a:t>v</a:t>
              </a:r>
              <a:endParaRPr b="1" baseline="-2500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Interpolação baricêntrica das normais</a:t>
            </a: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Suavizando</a:t>
            </a:r>
            <a:endParaRPr/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essa técnica podemos produzir superfícies que parecem suaves, quando não são.</a:t>
            </a:r>
            <a:endParaRPr/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vimos até agora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652647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Smooth Shading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617" name="Google Shape;617;p54" descr="Smooth shading avoids the usual hard creased edges of a polygon model. This tutorial demonstrates this concept, and shows how vertex normals influence the shading of a polygon. &#10; &#10;Author: Andrew Silke &#10;www.guerrillacg.org/index.php/presenters/andrew-silke &#10; &#10;This video is a high quality training video from The Guerrilla CG Project ( guerrillacg.org ) a non for profit organisation dedicated to teaching the fundamentals of computer graphics. &#10; &#10;For more information about Computer Graphics and higher quality videos visit The Guerrilla CG Project guerrillacg.org." title="Smooth Shad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025" y="756725"/>
            <a:ext cx="5967550" cy="44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https://www.youtube.com/watch?v=PMgjVJogIbc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 Lighting</a:t>
            </a:r>
            <a:endParaRPr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outro ponto no cálculo da cor na superfície é que para luzes pontuais é necessário descobrir a coordenada 3D da posição do pixel sobre o objeto. Porém como já estamos em coordenadas da tela (2D) será necessário interpolar novamente para encontrar essa posição.</a:t>
            </a:r>
            <a:endParaRPr/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sz="7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intensities;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//a.k.a the color of the light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fragTexCoord;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fragVert;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finalColor;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normal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transpose(inverse(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location of this fragment (pixel)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(fragVert,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vector from this pixels surface to the light source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surfaceToLight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cosine of the angle of incidence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dot(normal, 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(length(surfaceToLight)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length(normal));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clamp(brightness,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final color of the pixel, based on: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angle of incidence: brightness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color/intensities of the light: light.intensities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and texture coord: texture(tex, fragTexCoord)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texture(tex, fragTexCoord);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finalColor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light.intensities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surfaceColor.rgb, surfaceColor.a);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t="18785"/>
          <a:stretch/>
        </p:blipFill>
        <p:spPr>
          <a:xfrm>
            <a:off x="1362075" y="1124450"/>
            <a:ext cx="6419850" cy="3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6"/>
          <p:cNvSpPr txBox="1"/>
          <p:nvPr/>
        </p:nvSpPr>
        <p:spPr>
          <a:xfrm>
            <a:off x="4572000" y="4360875"/>
            <a:ext cx="32100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Divida a geometria da superfície em pequenos triângulos e ajuste a posição deles conforme os valores da textura</a:t>
            </a:r>
            <a:endParaRPr sz="1100"/>
          </a:p>
        </p:txBody>
      </p:sp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Bump(normal) and displacement mapping </a:t>
            </a:r>
            <a:endParaRPr/>
          </a:p>
        </p:txBody>
      </p:sp>
      <p:sp>
        <p:nvSpPr>
          <p:cNvPr id="638" name="Google Shape;638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639" name="Google Shape;639;p56"/>
          <p:cNvSpPr txBox="1"/>
          <p:nvPr/>
        </p:nvSpPr>
        <p:spPr>
          <a:xfrm>
            <a:off x="1779350" y="70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bump mapping </a:t>
            </a:r>
            <a:endParaRPr sz="1800">
              <a:solidFill>
                <a:srgbClr val="C62305"/>
              </a:solidFill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1309500" y="4343625"/>
            <a:ext cx="31521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Use os valores da textura para perturbar as normais da superfície, o que leva a uma aparência falsa  de sobressaltos.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4670150" y="662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displacement mapping </a:t>
            </a:r>
            <a:endParaRPr sz="1800">
              <a:solidFill>
                <a:srgbClr val="C62305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Normal Mapping</a:t>
            </a:r>
            <a:endParaRPr/>
          </a:p>
        </p:txBody>
      </p:sp>
      <p:sp>
        <p:nvSpPr>
          <p:cNvPr id="648" name="Google Shape;648;p57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Normal Mapping é uma das técnicas mais usadas para criar o efeito de bump mapping.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650" name="Google Shape;650;p57"/>
          <p:cNvSpPr txBox="1"/>
          <p:nvPr/>
        </p:nvSpPr>
        <p:spPr>
          <a:xfrm>
            <a:off x="2701950" y="4371825"/>
            <a:ext cx="37401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X: -1 a +1	:  Red:</a:t>
            </a:r>
            <a:r>
              <a:rPr lang="pt-BR" sz="1550">
                <a:solidFill>
                  <a:schemeClr val="dk1"/>
                </a:solidFill>
              </a:rPr>
              <a:t>    </a:t>
            </a:r>
            <a:r>
              <a:rPr lang="pt-BR" sz="1850">
                <a:solidFill>
                  <a:schemeClr val="dk1"/>
                </a:solidFill>
              </a:rPr>
              <a:t>    0 a 255</a:t>
            </a:r>
            <a:endParaRPr sz="1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Y: -1 a +1	:  Green:    0 a 255</a:t>
            </a:r>
            <a:endParaRPr sz="1850">
              <a:solidFill>
                <a:schemeClr val="dk1"/>
              </a:solidFill>
            </a:endParaRPr>
          </a:p>
          <a:p>
            <a:pPr marL="0" marR="1397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Z:  0 a -1	:  Blue:</a:t>
            </a:r>
            <a:r>
              <a:rPr lang="pt-BR" sz="1650">
                <a:solidFill>
                  <a:schemeClr val="dk1"/>
                </a:solidFill>
              </a:rPr>
              <a:t>  </a:t>
            </a:r>
            <a:r>
              <a:rPr lang="pt-BR" sz="1850">
                <a:solidFill>
                  <a:schemeClr val="dk1"/>
                </a:solidFill>
              </a:rPr>
              <a:t> 128 a 255</a:t>
            </a:r>
            <a:endParaRPr sz="1850">
              <a:solidFill>
                <a:schemeClr val="dk1"/>
              </a:solidFill>
            </a:endParaRPr>
          </a:p>
        </p:txBody>
      </p:sp>
      <p:sp>
        <p:nvSpPr>
          <p:cNvPr id="651" name="Google Shape;651;p57"/>
          <p:cNvSpPr txBox="1"/>
          <p:nvPr/>
        </p:nvSpPr>
        <p:spPr>
          <a:xfrm>
            <a:off x="357900" y="3145875"/>
            <a:ext cx="8428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canais de cores na textura informam como o vetor normal deve ser modificado. O mapeamento é feito das cores RGB para as direções XYZ, com a seguinte relação:</a:t>
            </a:r>
            <a:endParaRPr/>
          </a:p>
        </p:txBody>
      </p:sp>
      <p:cxnSp>
        <p:nvCxnSpPr>
          <p:cNvPr id="652" name="Google Shape;652;p57"/>
          <p:cNvCxnSpPr/>
          <p:nvPr/>
        </p:nvCxnSpPr>
        <p:spPr>
          <a:xfrm>
            <a:off x="2940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3" name="Google Shape;653;p57"/>
          <p:cNvCxnSpPr/>
          <p:nvPr/>
        </p:nvCxnSpPr>
        <p:spPr>
          <a:xfrm>
            <a:off x="2805425" y="2165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57"/>
          <p:cNvCxnSpPr/>
          <p:nvPr/>
        </p:nvCxnSpPr>
        <p:spPr>
          <a:xfrm>
            <a:off x="3092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5" name="Google Shape;655;p57"/>
          <p:cNvCxnSpPr/>
          <p:nvPr/>
        </p:nvCxnSpPr>
        <p:spPr>
          <a:xfrm>
            <a:off x="3245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6" name="Google Shape;656;p57"/>
          <p:cNvCxnSpPr/>
          <p:nvPr/>
        </p:nvCxnSpPr>
        <p:spPr>
          <a:xfrm>
            <a:off x="3397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7" name="Google Shape;657;p57"/>
          <p:cNvCxnSpPr/>
          <p:nvPr/>
        </p:nvCxnSpPr>
        <p:spPr>
          <a:xfrm>
            <a:off x="3549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8" name="Google Shape;658;p57"/>
          <p:cNvCxnSpPr/>
          <p:nvPr/>
        </p:nvCxnSpPr>
        <p:spPr>
          <a:xfrm>
            <a:off x="3702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9" name="Google Shape;659;p57"/>
          <p:cNvCxnSpPr/>
          <p:nvPr/>
        </p:nvCxnSpPr>
        <p:spPr>
          <a:xfrm>
            <a:off x="3854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0" name="Google Shape;660;p57"/>
          <p:cNvCxnSpPr/>
          <p:nvPr/>
        </p:nvCxnSpPr>
        <p:spPr>
          <a:xfrm>
            <a:off x="4007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" name="Google Shape;661;p57"/>
          <p:cNvCxnSpPr/>
          <p:nvPr/>
        </p:nvCxnSpPr>
        <p:spPr>
          <a:xfrm>
            <a:off x="4159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2" name="Google Shape;662;p57"/>
          <p:cNvCxnSpPr/>
          <p:nvPr/>
        </p:nvCxnSpPr>
        <p:spPr>
          <a:xfrm>
            <a:off x="4311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3" name="Google Shape;663;p57"/>
          <p:cNvCxnSpPr/>
          <p:nvPr/>
        </p:nvCxnSpPr>
        <p:spPr>
          <a:xfrm>
            <a:off x="4464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4" name="Google Shape;664;p57"/>
          <p:cNvCxnSpPr/>
          <p:nvPr/>
        </p:nvCxnSpPr>
        <p:spPr>
          <a:xfrm>
            <a:off x="4616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5" name="Google Shape;665;p57"/>
          <p:cNvCxnSpPr/>
          <p:nvPr/>
        </p:nvCxnSpPr>
        <p:spPr>
          <a:xfrm>
            <a:off x="4769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6" name="Google Shape;666;p57"/>
          <p:cNvCxnSpPr/>
          <p:nvPr/>
        </p:nvCxnSpPr>
        <p:spPr>
          <a:xfrm>
            <a:off x="4921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7" name="Google Shape;667;p57"/>
          <p:cNvCxnSpPr/>
          <p:nvPr/>
        </p:nvCxnSpPr>
        <p:spPr>
          <a:xfrm>
            <a:off x="5073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8" name="Google Shape;668;p57"/>
          <p:cNvCxnSpPr/>
          <p:nvPr/>
        </p:nvCxnSpPr>
        <p:spPr>
          <a:xfrm>
            <a:off x="5226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9" name="Google Shape;669;p57"/>
          <p:cNvCxnSpPr/>
          <p:nvPr/>
        </p:nvCxnSpPr>
        <p:spPr>
          <a:xfrm>
            <a:off x="5378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0" name="Google Shape;670;p57"/>
          <p:cNvCxnSpPr/>
          <p:nvPr/>
        </p:nvCxnSpPr>
        <p:spPr>
          <a:xfrm>
            <a:off x="5531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1" name="Google Shape;671;p57"/>
          <p:cNvCxnSpPr/>
          <p:nvPr/>
        </p:nvCxnSpPr>
        <p:spPr>
          <a:xfrm>
            <a:off x="5683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2" name="Google Shape;672;p57"/>
          <p:cNvCxnSpPr/>
          <p:nvPr/>
        </p:nvCxnSpPr>
        <p:spPr>
          <a:xfrm>
            <a:off x="2831275" y="2507950"/>
            <a:ext cx="1173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3" name="Google Shape;673;p57"/>
          <p:cNvSpPr/>
          <p:nvPr/>
        </p:nvSpPr>
        <p:spPr>
          <a:xfrm rot="120001">
            <a:off x="2787950" y="2410670"/>
            <a:ext cx="3102203" cy="324778"/>
          </a:xfrm>
          <a:custGeom>
            <a:avLst/>
            <a:gdLst/>
            <a:ahLst/>
            <a:cxnLst/>
            <a:rect l="l" t="t" r="r" b="b"/>
            <a:pathLst>
              <a:path w="124087" h="12991" extrusionOk="0">
                <a:moveTo>
                  <a:pt x="0" y="12991"/>
                </a:moveTo>
                <a:cubicBezTo>
                  <a:pt x="3554" y="11069"/>
                  <a:pt x="14331" y="2039"/>
                  <a:pt x="21322" y="1456"/>
                </a:cubicBezTo>
                <a:cubicBezTo>
                  <a:pt x="28313" y="874"/>
                  <a:pt x="34430" y="9030"/>
                  <a:pt x="41945" y="9496"/>
                </a:cubicBezTo>
                <a:cubicBezTo>
                  <a:pt x="49460" y="9962"/>
                  <a:pt x="59654" y="3787"/>
                  <a:pt x="66412" y="4253"/>
                </a:cubicBezTo>
                <a:cubicBezTo>
                  <a:pt x="73170" y="4719"/>
                  <a:pt x="75966" y="12991"/>
                  <a:pt x="82491" y="12292"/>
                </a:cubicBezTo>
                <a:cubicBezTo>
                  <a:pt x="89016" y="11593"/>
                  <a:pt x="98628" y="524"/>
                  <a:pt x="105561" y="58"/>
                </a:cubicBezTo>
                <a:cubicBezTo>
                  <a:pt x="112494" y="-408"/>
                  <a:pt x="120999" y="7923"/>
                  <a:pt x="124087" y="94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74" name="Google Shape;674;p57"/>
          <p:cNvCxnSpPr/>
          <p:nvPr/>
        </p:nvCxnSpPr>
        <p:spPr>
          <a:xfrm>
            <a:off x="2805425" y="2927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7"/>
          <p:cNvCxnSpPr/>
          <p:nvPr/>
        </p:nvCxnSpPr>
        <p:spPr>
          <a:xfrm>
            <a:off x="3006050" y="2481750"/>
            <a:ext cx="95400" cy="4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" name="Google Shape;676;p57"/>
          <p:cNvCxnSpPr/>
          <p:nvPr/>
        </p:nvCxnSpPr>
        <p:spPr>
          <a:xfrm>
            <a:off x="3207050" y="2464275"/>
            <a:ext cx="468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7" name="Google Shape;677;p57"/>
          <p:cNvCxnSpPr/>
          <p:nvPr/>
        </p:nvCxnSpPr>
        <p:spPr>
          <a:xfrm flipH="1">
            <a:off x="3406300" y="2481750"/>
            <a:ext cx="19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8" name="Google Shape;678;p57"/>
          <p:cNvCxnSpPr/>
          <p:nvPr/>
        </p:nvCxnSpPr>
        <p:spPr>
          <a:xfrm flipH="1">
            <a:off x="3558725" y="2507950"/>
            <a:ext cx="76500" cy="4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9" name="Google Shape;679;p57"/>
          <p:cNvCxnSpPr/>
          <p:nvPr/>
        </p:nvCxnSpPr>
        <p:spPr>
          <a:xfrm flipH="1">
            <a:off x="3710925" y="2490475"/>
            <a:ext cx="816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0" name="Google Shape;680;p57"/>
          <p:cNvCxnSpPr/>
          <p:nvPr/>
        </p:nvCxnSpPr>
        <p:spPr>
          <a:xfrm>
            <a:off x="38547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1" name="Google Shape;681;p57"/>
          <p:cNvCxnSpPr/>
          <p:nvPr/>
        </p:nvCxnSpPr>
        <p:spPr>
          <a:xfrm>
            <a:off x="3967300" y="2481750"/>
            <a:ext cx="486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2" name="Google Shape;682;p57"/>
          <p:cNvCxnSpPr/>
          <p:nvPr/>
        </p:nvCxnSpPr>
        <p:spPr>
          <a:xfrm>
            <a:off x="4115850" y="2481750"/>
            <a:ext cx="525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3" name="Google Shape;683;p57"/>
          <p:cNvCxnSpPr/>
          <p:nvPr/>
        </p:nvCxnSpPr>
        <p:spPr>
          <a:xfrm>
            <a:off x="4273150" y="2490475"/>
            <a:ext cx="47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4" name="Google Shape;684;p57"/>
          <p:cNvCxnSpPr/>
          <p:nvPr/>
        </p:nvCxnSpPr>
        <p:spPr>
          <a:xfrm>
            <a:off x="44643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5" name="Google Shape;685;p57"/>
          <p:cNvCxnSpPr/>
          <p:nvPr/>
        </p:nvCxnSpPr>
        <p:spPr>
          <a:xfrm flipH="1">
            <a:off x="4625400" y="2481750"/>
            <a:ext cx="67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6" name="Google Shape;686;p57"/>
          <p:cNvCxnSpPr/>
          <p:nvPr/>
        </p:nvCxnSpPr>
        <p:spPr>
          <a:xfrm flipH="1">
            <a:off x="4777875" y="2490475"/>
            <a:ext cx="720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7" name="Google Shape;687;p57"/>
          <p:cNvCxnSpPr/>
          <p:nvPr/>
        </p:nvCxnSpPr>
        <p:spPr>
          <a:xfrm>
            <a:off x="4884850" y="2499225"/>
            <a:ext cx="4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8" name="Google Shape;688;p57"/>
          <p:cNvCxnSpPr/>
          <p:nvPr/>
        </p:nvCxnSpPr>
        <p:spPr>
          <a:xfrm>
            <a:off x="5015925" y="2473000"/>
            <a:ext cx="66600" cy="4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9" name="Google Shape;689;p57"/>
          <p:cNvCxnSpPr/>
          <p:nvPr/>
        </p:nvCxnSpPr>
        <p:spPr>
          <a:xfrm>
            <a:off x="5147000" y="2481750"/>
            <a:ext cx="87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" name="Google Shape;690;p57"/>
          <p:cNvCxnSpPr/>
          <p:nvPr/>
        </p:nvCxnSpPr>
        <p:spPr>
          <a:xfrm>
            <a:off x="5304300" y="2464275"/>
            <a:ext cx="831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1" name="Google Shape;691;p57"/>
          <p:cNvCxnSpPr/>
          <p:nvPr/>
        </p:nvCxnSpPr>
        <p:spPr>
          <a:xfrm flipH="1">
            <a:off x="5539775" y="2490475"/>
            <a:ext cx="35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2" name="Google Shape;692;p57"/>
          <p:cNvCxnSpPr/>
          <p:nvPr/>
        </p:nvCxnSpPr>
        <p:spPr>
          <a:xfrm flipH="1">
            <a:off x="5692125" y="2499225"/>
            <a:ext cx="7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Normal Mapping</a:t>
            </a:r>
            <a:endParaRPr/>
          </a:p>
        </p:txBody>
      </p:sp>
      <p:sp>
        <p:nvSpPr>
          <p:cNvPr id="699" name="Google Shape;699;p58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que é azulada?</a:t>
            </a:r>
            <a:endParaRPr/>
          </a:p>
        </p:txBody>
      </p:sp>
      <p:sp>
        <p:nvSpPr>
          <p:cNvPr id="700" name="Google Shape;70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01" name="Google Shape;7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100" y="369200"/>
            <a:ext cx="1717575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0" y="2256583"/>
            <a:ext cx="7590550" cy="29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8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Vendo de Perto</a:t>
            </a:r>
            <a:endParaRPr/>
          </a:p>
        </p:txBody>
      </p:sp>
      <p:sp>
        <p:nvSpPr>
          <p:cNvPr id="710" name="Google Shape;71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711" name="Google Shape;7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62" y="890488"/>
            <a:ext cx="4393075" cy="4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Orientação do Normal Map</a:t>
            </a:r>
            <a:endParaRPr/>
          </a:p>
        </p:txBody>
      </p:sp>
      <p:sp>
        <p:nvSpPr>
          <p:cNvPr id="718" name="Google Shape;718;p6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04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Devido a dificuldade de orientação, o Normal Map usa um espaço próprio, conhecido como espaço tangente.</a:t>
            </a:r>
            <a:endParaRPr/>
          </a:p>
        </p:txBody>
      </p:sp>
      <p:sp>
        <p:nvSpPr>
          <p:cNvPr id="719" name="Google Shape;719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720" name="Google Shape;7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696375"/>
            <a:ext cx="4427600" cy="3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0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75" y="1774500"/>
            <a:ext cx="3560575" cy="35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Coordenadas Esféricas</a:t>
            </a:r>
            <a:endParaRPr/>
          </a:p>
        </p:txBody>
      </p:sp>
      <p:sp>
        <p:nvSpPr>
          <p:cNvPr id="736" name="Google Shape;736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737" name="Google Shape;7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2539" y="863600"/>
            <a:ext cx="4910049" cy="456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3"/>
          <p:cNvGrpSpPr/>
          <p:nvPr/>
        </p:nvGrpSpPr>
        <p:grpSpPr>
          <a:xfrm>
            <a:off x="469157" y="848097"/>
            <a:ext cx="7889683" cy="4615181"/>
            <a:chOff x="192" y="432"/>
            <a:chExt cx="4993" cy="2784"/>
          </a:xfrm>
        </p:grpSpPr>
        <p:pic>
          <p:nvPicPr>
            <p:cNvPr id="459" name="Google Shape;45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" y="432"/>
              <a:ext cx="1968" cy="2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3" descr="03_5-Transform"/>
            <p:cNvPicPr preferRelativeResize="0"/>
            <p:nvPr/>
          </p:nvPicPr>
          <p:blipFill rotWithShape="1">
            <a:blip r:embed="rId4">
              <a:alphaModFix/>
            </a:blip>
            <a:srcRect l="19510" r="9410"/>
            <a:stretch/>
          </p:blipFill>
          <p:spPr>
            <a:xfrm>
              <a:off x="2304" y="480"/>
              <a:ext cx="2881" cy="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e Transformações (X3D-Edit)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89" name="Google Shape;89;p10" descr="page3image23604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331750" y="5139625"/>
            <a:ext cx="811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Vocês acham que tem algum problema nessa imagem?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de algumas primitivas</a:t>
            </a:r>
            <a:endParaRPr/>
          </a:p>
        </p:txBody>
      </p:sp>
      <p:pic>
        <p:nvPicPr>
          <p:cNvPr id="467" name="Google Shape;467;p34" descr="X3dSpecificationC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501" y="1079726"/>
            <a:ext cx="2049268" cy="22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 descr="X3dSpecificationCyl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7759" y="3155158"/>
            <a:ext cx="2748603" cy="238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 descr="X3dSpecificationSphe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6849" y="3452817"/>
            <a:ext cx="2163793" cy="211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descr="X3dSpecification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822" y="1071550"/>
            <a:ext cx="2397717" cy="22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Box</a:t>
            </a:r>
            <a:br>
              <a:rPr lang="pt-BR"/>
            </a:br>
            <a:endParaRPr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Box</a:t>
            </a:r>
            <a:r>
              <a:rPr lang="pt-BR" sz="1700"/>
              <a:t> especifica uma caixa 3D paralelepípeda retangular centrada no (0, 0, 0) no sistema de coordenadas local e alinhado com os eixos de coordenadas locais. Por padrão, a caixa mede 2 unidades em cada dimensão, de -1 a +1. O campo </a:t>
            </a:r>
            <a:r>
              <a:rPr lang="pt-BR" sz="1700" b="1"/>
              <a:t>size</a:t>
            </a:r>
            <a:r>
              <a:rPr lang="pt-BR" sz="1700"/>
              <a:t> especifica as extensões da caixa ao longo dos eixos X, Y e Z, respectivamente, e cada valor do tamanho deve ser maior que zero.</a:t>
            </a:r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2790092" y="3016403"/>
            <a:ext cx="62484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: X3DGeometryNode { 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b="1" dirty="0">
                <a:solidFill>
                  <a:schemeClr val="dk1"/>
                </a:solidFill>
              </a:rPr>
              <a:t>  SFVec3f 	[]       	</a:t>
            </a:r>
            <a:r>
              <a:rPr lang="pt-BR" sz="1600" b="1" dirty="0" err="1">
                <a:solidFill>
                  <a:schemeClr val="dk1"/>
                </a:solidFill>
              </a:rPr>
              <a:t>size</a:t>
            </a:r>
            <a:r>
              <a:rPr lang="pt-BR" sz="1600" b="1" dirty="0">
                <a:solidFill>
                  <a:schemeClr val="dk1"/>
                </a:solidFill>
              </a:rPr>
              <a:t>    	2 2 2 	(0,∞)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42" name="Google Shape;542;p56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https://www.web3d.org/documents/specifications/19775-1/V3.3/Part01/components/geometry3D.html#Box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43" name="Google Shape;543;p56" descr="Box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" y="2407113"/>
            <a:ext cx="2619250" cy="241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das primitivas</a:t>
            </a:r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1"/>
          </p:nvPr>
        </p:nvSpPr>
        <p:spPr>
          <a:xfrm>
            <a:off x="300875" y="1124700"/>
            <a:ext cx="4664100" cy="3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Box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SFVec3f []       size     2 2 2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Cylinder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bottom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height   2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radius   1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side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top 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1"/>
          </p:nvPr>
        </p:nvSpPr>
        <p:spPr>
          <a:xfrm>
            <a:off x="5291100" y="1124700"/>
            <a:ext cx="3852900" cy="3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   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bottom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bottomRadius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height       2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side 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Sphere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radius  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Quinta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671754" y="2313137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8" name="Google Shape;76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66" y="880736"/>
            <a:ext cx="2566074" cy="1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4"/>
          <p:cNvSpPr/>
          <p:nvPr/>
        </p:nvSpPr>
        <p:spPr>
          <a:xfrm>
            <a:off x="3656992" y="2313149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770" name="Google Shape;77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842" y="861037"/>
            <a:ext cx="2163994" cy="144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4;p6">
            <a:extLst>
              <a:ext uri="{FF2B5EF4-FFF2-40B4-BE49-F238E27FC236}">
                <a16:creationId xmlns:a16="http://schemas.microsoft.com/office/drawing/2014/main" id="{5721045E-C3A0-898A-2DDE-3BA6F74E70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346" y="897765"/>
            <a:ext cx="2177026" cy="14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3;p6">
            <a:extLst>
              <a:ext uri="{FF2B5EF4-FFF2-40B4-BE49-F238E27FC236}">
                <a16:creationId xmlns:a16="http://schemas.microsoft.com/office/drawing/2014/main" id="{3114788D-6FA9-B601-90B0-66809B5D6487}"/>
              </a:ext>
            </a:extLst>
          </p:cNvPr>
          <p:cNvSpPr/>
          <p:nvPr/>
        </p:nvSpPr>
        <p:spPr>
          <a:xfrm>
            <a:off x="6335346" y="2382921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00000"/>
                </a:solidFill>
              </a:rPr>
              <a:t>texturas</a:t>
            </a:r>
            <a:r>
              <a:rPr lang="pt-B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62C9-4D85-5828-4285-C722F071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D200A-F7BA-536F-1A5F-D031C515E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Incluir no projeto clipping!</a:t>
            </a:r>
          </a:p>
          <a:p>
            <a:endParaRPr lang="pt-BR"/>
          </a:p>
          <a:p>
            <a:r>
              <a:rPr lang="pt-BR"/>
              <a:t>Talvez Incluir FOG (já tentei e não lembro por que desisti).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93354-0C9E-2619-EA8F-64B5B87C56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0481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777;p75">
            <a:extLst>
              <a:ext uri="{FF2B5EF4-FFF2-40B4-BE49-F238E27FC236}">
                <a16:creationId xmlns:a16="http://schemas.microsoft.com/office/drawing/2014/main" id="{E9A42F31-FA11-F7D4-DBB8-F216FBBD8F0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Fabio </a:t>
            </a:r>
            <a:r>
              <a:rPr lang="pt-BR" sz="2333" dirty="0" err="1"/>
              <a:t>Orfali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Faceando</a:t>
            </a:r>
            <a:endParaRPr/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quanto uma superfície está "faceando" algo (luz, ponto de vista).</a:t>
            </a:r>
            <a:endParaRPr/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 Transformando Normais</a:t>
            </a:r>
            <a:endParaRPr/>
          </a:p>
        </p:txBody>
      </p:sp>
      <p:sp>
        <p:nvSpPr>
          <p:cNvPr id="760" name="Google Shape;760;p65"/>
          <p:cNvSpPr txBox="1">
            <a:spLocks noGrp="1"/>
          </p:cNvSpPr>
          <p:nvPr>
            <p:ph type="body" idx="1"/>
          </p:nvPr>
        </p:nvSpPr>
        <p:spPr>
          <a:xfrm>
            <a:off x="390549" y="838975"/>
            <a:ext cx="61311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Para transformar normais em uma superfície nós devemos aplicar a transposta da inversa da matriz que aplicamos na superfícies.</a:t>
            </a:r>
            <a:endParaRPr/>
          </a:p>
        </p:txBody>
      </p:sp>
      <p:sp>
        <p:nvSpPr>
          <p:cNvPr id="761" name="Google Shape;761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762" name="Google Shape;7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874" y="520225"/>
            <a:ext cx="1546175" cy="47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329" y="2461783"/>
            <a:ext cx="2137348" cy="14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420" y="2442804"/>
            <a:ext cx="2516759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5"/>
          <p:cNvSpPr txBox="1"/>
          <p:nvPr/>
        </p:nvSpPr>
        <p:spPr>
          <a:xfrm>
            <a:off x="1477850" y="4265200"/>
            <a:ext cx="481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FF0000"/>
                </a:solidFill>
              </a:rPr>
              <a:t>Nunca precisei disso, não sei se precisamos falar.</a:t>
            </a:r>
            <a:endParaRPr sz="2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98" name="Google Shape;98;p11" descr="page4image23711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00" name="Google Shape;100;p11"/>
          <p:cNvSpPr txBox="1"/>
          <p:nvPr/>
        </p:nvSpPr>
        <p:spPr>
          <a:xfrm>
            <a:off x="3071988" y="7690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</a:rPr>
              <a:t>LUZ</a:t>
            </a:r>
            <a:endParaRPr sz="3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Feast,” 2009. [Blender /VRay]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2629</Words>
  <Application>Microsoft Macintosh PowerPoint</Application>
  <PresentationFormat>On-screen Show (16:10)</PresentationFormat>
  <Paragraphs>418</Paragraphs>
  <Slides>67</Slides>
  <Notes>66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Verdana</vt:lpstr>
      <vt:lpstr>Courier New</vt:lpstr>
      <vt:lpstr>Arial</vt:lpstr>
      <vt:lpstr>Roboto</vt:lpstr>
      <vt:lpstr>Times New Roman</vt:lpstr>
      <vt:lpstr>Calibri</vt:lpstr>
      <vt:lpstr>Personalizar design</vt:lpstr>
      <vt:lpstr>PowerPoint Presentation</vt:lpstr>
      <vt:lpstr>Kahoot</vt:lpstr>
      <vt:lpstr>Feedback real-time</vt:lpstr>
      <vt:lpstr>Computação Gráfica</vt:lpstr>
      <vt:lpstr>O que vimos até agora</vt:lpstr>
      <vt:lpstr>Cubos em Perspectiva</vt:lpstr>
      <vt:lpstr>Cubos em Perspectiva</vt:lpstr>
      <vt:lpstr>Quais outros efeitos existem?</vt:lpstr>
      <vt:lpstr>Quais outros efeitos existem?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Definindo Vetores Normais por Face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Cálculo Local</vt:lpstr>
      <vt:lpstr>Reflexão Difusa</vt:lpstr>
      <vt:lpstr>Propriedades Lambertianas (Difusas)</vt:lpstr>
      <vt:lpstr>Propriedades Lambertianas (Difusas)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Bump(normal) and displacement mapping </vt:lpstr>
      <vt:lpstr>Normal Mapping</vt:lpstr>
      <vt:lpstr>Exemplos de Normal Mapping</vt:lpstr>
      <vt:lpstr>Vendo de Perto</vt:lpstr>
      <vt:lpstr>Orientação do Normal Map</vt:lpstr>
      <vt:lpstr>Geração de Esferas em 3D</vt:lpstr>
      <vt:lpstr>Revisão de Coordenadas Esféricas</vt:lpstr>
      <vt:lpstr>Formas e Transformações (X3D-Edit)</vt:lpstr>
      <vt:lpstr>Especificação de algumas primitivas</vt:lpstr>
      <vt:lpstr>Box </vt:lpstr>
      <vt:lpstr>Especificação das primitivas</vt:lpstr>
      <vt:lpstr>Quinta parte do projeto 1</vt:lpstr>
      <vt:lpstr>PowerPoint Presentation</vt:lpstr>
      <vt:lpstr>PowerPoint Presentation</vt:lpstr>
      <vt:lpstr>Faceando</vt:lpstr>
      <vt:lpstr>Cuidado Transformando Normais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5</cp:revision>
  <dcterms:modified xsi:type="dcterms:W3CDTF">2023-03-23T20:50:25Z</dcterms:modified>
</cp:coreProperties>
</file>